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E276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137160"/>
          </a:xfrm>
          <a:prstGeom prst="rect">
            <a:avLst/>
          </a:prstGeom>
          <a:solidFill>
            <a:srgbClr val="F39C12"/>
          </a:solidFill>
          <a:ln/>
        </p:spPr>
      </p:sp>
      <p:sp>
        <p:nvSpPr>
          <p:cNvPr id="3" name="Text 1"/>
          <p:cNvSpPr/>
          <p:nvPr/>
        </p:nvSpPr>
        <p:spPr>
          <a:xfrm>
            <a:off x="731520" y="1371600"/>
            <a:ext cx="106984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IPCC-Klimaberichte</a:t>
            </a:r>
            <a:endParaRPr lang="en-US" sz="5400" dirty="0"/>
          </a:p>
        </p:txBody>
      </p:sp>
      <p:sp>
        <p:nvSpPr>
          <p:cNvPr id="4" name="Text 2"/>
          <p:cNvSpPr/>
          <p:nvPr/>
        </p:nvSpPr>
        <p:spPr>
          <a:xfrm>
            <a:off x="731520" y="2468880"/>
            <a:ext cx="10698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Von AR1 (1990) bis ScenarioMIP April 2026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731520" y="3108960"/>
            <a:ext cx="10698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Was sich geandert hat und was wirklich dahinter steckt</a:t>
            </a:r>
            <a:endParaRPr lang="en-US" sz="1800" dirty="0"/>
          </a:p>
        </p:txBody>
      </p:sp>
      <p:sp>
        <p:nvSpPr>
          <p:cNvPr id="6" name="Shape 4"/>
          <p:cNvSpPr/>
          <p:nvPr/>
        </p:nvSpPr>
        <p:spPr>
          <a:xfrm>
            <a:off x="731520" y="4572000"/>
            <a:ext cx="2743200" cy="1371600"/>
          </a:xfrm>
          <a:prstGeom prst="roundRect">
            <a:avLst>
              <a:gd name="adj" fmla="val 6667"/>
            </a:avLst>
          </a:prstGeom>
          <a:solidFill>
            <a:srgbClr val="FFFFFF">
              <a:alpha val="10000"/>
            </a:srgbClr>
          </a:solidFill>
          <a:ln w="25400">
            <a:solidFill>
              <a:srgbClr val="F39C1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31520" y="4663440"/>
            <a:ext cx="2743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800" b="1" dirty="0">
                <a:solidFill>
                  <a:srgbClr val="F39C1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3,5 Grad C</a:t>
            </a:r>
            <a:endParaRPr lang="en-US" sz="3800" dirty="0"/>
          </a:p>
        </p:txBody>
      </p:sp>
      <p:sp>
        <p:nvSpPr>
          <p:cNvPr id="8" name="Text 6"/>
          <p:cNvSpPr/>
          <p:nvPr/>
        </p:nvSpPr>
        <p:spPr>
          <a:xfrm>
            <a:off x="731520" y="534924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Neue obere Grenze 2100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731520" y="562356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statt frueher 5,7 Grad C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4023360" y="4572000"/>
            <a:ext cx="2743200" cy="1371600"/>
          </a:xfrm>
          <a:prstGeom prst="roundRect">
            <a:avLst>
              <a:gd name="adj" fmla="val 6667"/>
            </a:avLst>
          </a:prstGeom>
          <a:solidFill>
            <a:srgbClr val="FFFFFF">
              <a:alpha val="10000"/>
            </a:srgbClr>
          </a:solidFill>
          <a:ln w="25400">
            <a:solidFill>
              <a:srgbClr val="27AE6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023360" y="4663440"/>
            <a:ext cx="2743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800" b="1" dirty="0">
                <a:solidFill>
                  <a:srgbClr val="27AE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+19%</a:t>
            </a:r>
            <a:endParaRPr lang="en-US" sz="3800" dirty="0"/>
          </a:p>
        </p:txBody>
      </p:sp>
      <p:sp>
        <p:nvSpPr>
          <p:cNvPr id="12" name="Text 10"/>
          <p:cNvSpPr/>
          <p:nvPr/>
        </p:nvSpPr>
        <p:spPr>
          <a:xfrm>
            <a:off x="4023360" y="534924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Weizenertrag durch CO2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023360" y="562356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NASA / FAO Meta-Analyse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7315200" y="4572000"/>
            <a:ext cx="2743200" cy="1371600"/>
          </a:xfrm>
          <a:prstGeom prst="roundRect">
            <a:avLst>
              <a:gd name="adj" fmla="val 6667"/>
            </a:avLst>
          </a:prstGeom>
          <a:solidFill>
            <a:srgbClr val="FFFFFF">
              <a:alpha val="10000"/>
            </a:srgbClr>
          </a:solidFill>
          <a:ln w="25400">
            <a:solidFill>
              <a:srgbClr val="C0392B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315200" y="4663440"/>
            <a:ext cx="2743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8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14,5 Mrd</a:t>
            </a:r>
            <a:endParaRPr lang="en-US" sz="3800" dirty="0"/>
          </a:p>
        </p:txBody>
      </p:sp>
      <p:sp>
        <p:nvSpPr>
          <p:cNvPr id="16" name="Text 14"/>
          <p:cNvSpPr/>
          <p:nvPr/>
        </p:nvSpPr>
        <p:spPr>
          <a:xfrm>
            <a:off x="7315200" y="534924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Bevoelkerungs-Annahme 2100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7315200" y="562356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sagt: 10,3 Mrd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731520" y="6263640"/>
            <a:ext cx="10698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(C) 2026 Proinnova - Thomas Schulten - Alle Rechte vorbehalten - KIBeratung24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Die positive Seite - globales Greening durch CO2</a:t>
            </a:r>
            <a:endParaRPr lang="en-US" sz="2600" dirty="0"/>
          </a:p>
        </p:txBody>
      </p:sp>
      <p:pic>
        <p:nvPicPr>
          <p:cNvPr id="3" name="Image 0" descr="/home/claude/ipcc/chart_greening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188720"/>
            <a:ext cx="11247120" cy="438912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457200" y="5760720"/>
            <a:ext cx="3657600" cy="822960"/>
          </a:xfrm>
          <a:prstGeom prst="roundRect">
            <a:avLst>
              <a:gd name="adj" fmla="val 5556"/>
            </a:avLst>
          </a:prstGeom>
          <a:solidFill>
            <a:srgbClr val="EAFAF1"/>
          </a:solidFill>
          <a:ln w="19050">
            <a:solidFill>
              <a:srgbClr val="27AE6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48640" y="5806440"/>
            <a:ext cx="17373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27AE60"/>
                </a:solidFill>
              </a:rPr>
              <a:t>+25-50%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2286000" y="5806440"/>
            <a:ext cx="17373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Blattflaeche seit 1980</a:t>
            </a:r>
            <a:endParaRPr lang="en-US" sz="1100" dirty="0"/>
          </a:p>
        </p:txBody>
      </p:sp>
      <p:sp>
        <p:nvSpPr>
          <p:cNvPr id="7" name="Shape 4"/>
          <p:cNvSpPr/>
          <p:nvPr/>
        </p:nvSpPr>
        <p:spPr>
          <a:xfrm>
            <a:off x="4206240" y="5760720"/>
            <a:ext cx="3657600" cy="822960"/>
          </a:xfrm>
          <a:prstGeom prst="roundRect">
            <a:avLst>
              <a:gd name="adj" fmla="val 5556"/>
            </a:avLst>
          </a:prstGeom>
          <a:solidFill>
            <a:srgbClr val="EAFAF1"/>
          </a:solidFill>
          <a:ln w="19050">
            <a:solidFill>
              <a:srgbClr val="27AE6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297680" y="5806440"/>
            <a:ext cx="17373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27AE60"/>
                </a:solidFill>
              </a:rPr>
              <a:t>2x USA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6035040" y="5806440"/>
            <a:ext cx="17373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Zusatzflaeche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7955280" y="5760720"/>
            <a:ext cx="3657600" cy="822960"/>
          </a:xfrm>
          <a:prstGeom prst="roundRect">
            <a:avLst>
              <a:gd name="adj" fmla="val 5556"/>
            </a:avLst>
          </a:prstGeom>
          <a:solidFill>
            <a:srgbClr val="EAFAF1"/>
          </a:solidFill>
          <a:ln w="19050">
            <a:solidFill>
              <a:srgbClr val="27AE6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8046720" y="5806440"/>
            <a:ext cx="17373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27AE60"/>
                </a:solidFill>
              </a:rPr>
              <a:t>70%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9784080" y="5806440"/>
            <a:ext cx="17373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Davon durch CO2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274320" y="6629400"/>
            <a:ext cx="6400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(C) 2026 Proinnova - Thomas Schulten</a:t>
            </a:r>
            <a:endParaRPr lang="en-US" sz="800" dirty="0"/>
          </a:p>
        </p:txBody>
      </p:sp>
      <p:sp>
        <p:nvSpPr>
          <p:cNvPr id="14" name="Text 11"/>
          <p:cNvSpPr/>
          <p:nvPr/>
        </p:nvSpPr>
        <p:spPr>
          <a:xfrm>
            <a:off x="9601200" y="6629400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i="1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 10 / 14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Historischer Kontext - die Baseline-Problematik</a:t>
            </a:r>
            <a:endParaRPr lang="en-US" sz="2600" dirty="0"/>
          </a:p>
        </p:txBody>
      </p:sp>
      <p:pic>
        <p:nvPicPr>
          <p:cNvPr id="3" name="Image 0" descr="/home/claude/ipcc/chart_historisch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188720"/>
            <a:ext cx="11247120" cy="438912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457200" y="5760720"/>
            <a:ext cx="11247120" cy="822960"/>
          </a:xfrm>
          <a:prstGeom prst="rect">
            <a:avLst/>
          </a:prstGeom>
          <a:solidFill>
            <a:srgbClr val="FDF2F2"/>
          </a:solidFill>
          <a:ln/>
        </p:spPr>
      </p:sp>
      <p:sp>
        <p:nvSpPr>
          <p:cNvPr id="5" name="Text 2"/>
          <p:cNvSpPr/>
          <p:nvPr/>
        </p:nvSpPr>
        <p:spPr>
          <a:xfrm>
            <a:off x="640080" y="5806440"/>
            <a:ext cx="108813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IPCC-Baseline 1850-1900 ist das Ende der Kleinen Eiszeit </a:t>
            </a:r>
            <a:pPr indent="0" marL="0">
              <a:buNone/>
            </a:pPr>
            <a:r>
              <a:rPr lang="en-US" sz="12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die kaelteste Periode der letzten 1.000 Jahre. Gegen Mittelalter gemessen waere der Anstieg nur 0,3-0,5 C.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274320" y="6629400"/>
            <a:ext cx="6400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(C) 2026 Proinnova - Thomas Schulten</a:t>
            </a:r>
            <a:endParaRPr lang="en-US" sz="800" dirty="0"/>
          </a:p>
        </p:txBody>
      </p:sp>
      <p:sp>
        <p:nvSpPr>
          <p:cNvPr id="7" name="Text 4"/>
          <p:cNvSpPr/>
          <p:nvPr/>
        </p:nvSpPr>
        <p:spPr>
          <a:xfrm>
            <a:off x="9601200" y="6629400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i="1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 11 / 14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Folgen fuer die deutsche Klimapolitik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457200" y="1005840"/>
            <a:ext cx="11247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i="1" dirty="0">
                <a:solidFill>
                  <a:srgbClr val="5D6D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Was wackelt - was steht auf RCP8.5-Basis?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57200" y="1554480"/>
            <a:ext cx="5486400" cy="1005840"/>
          </a:xfrm>
          <a:prstGeom prst="rect">
            <a:avLst/>
          </a:prstGeom>
          <a:solidFill>
            <a:srgbClr val="F4F7FA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1554480"/>
            <a:ext cx="137160" cy="100584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6" name="Text 4"/>
          <p:cNvSpPr/>
          <p:nvPr/>
        </p:nvSpPr>
        <p:spPr>
          <a:xfrm>
            <a:off x="731520" y="1645920"/>
            <a:ext cx="5120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BVG-Klimabeschluss (24.03.2021)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731520" y="2011680"/>
            <a:ext cx="51206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Rn. 19/22 zitiert: &gt;3 C bis 2100 - Quelle: IPCC 2013 (RCP8.5)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6217920" y="1554480"/>
            <a:ext cx="5486400" cy="1005840"/>
          </a:xfrm>
          <a:prstGeom prst="rect">
            <a:avLst/>
          </a:prstGeom>
          <a:solidFill>
            <a:srgbClr val="F4F7FA"/>
          </a:solidFill>
          <a:ln/>
        </p:spPr>
      </p:sp>
      <p:sp>
        <p:nvSpPr>
          <p:cNvPr id="9" name="Shape 7"/>
          <p:cNvSpPr/>
          <p:nvPr/>
        </p:nvSpPr>
        <p:spPr>
          <a:xfrm>
            <a:off x="6217920" y="1554480"/>
            <a:ext cx="137160" cy="100584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10" name="Text 8"/>
          <p:cNvSpPr/>
          <p:nvPr/>
        </p:nvSpPr>
        <p:spPr>
          <a:xfrm>
            <a:off x="6492240" y="1645920"/>
            <a:ext cx="5120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Klimaschutzgesetz (KSG)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92240" y="2011680"/>
            <a:ext cx="51206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-65% CO2 bis 2030, Klimaneutralitaet 2045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2743200"/>
            <a:ext cx="5486400" cy="1005840"/>
          </a:xfrm>
          <a:prstGeom prst="rect">
            <a:avLst/>
          </a:prstGeom>
          <a:solidFill>
            <a:srgbClr val="F4F7FA"/>
          </a:solidFill>
          <a:ln/>
        </p:spPr>
      </p:sp>
      <p:sp>
        <p:nvSpPr>
          <p:cNvPr id="13" name="Shape 11"/>
          <p:cNvSpPr/>
          <p:nvPr/>
        </p:nvSpPr>
        <p:spPr>
          <a:xfrm>
            <a:off x="457200" y="2743200"/>
            <a:ext cx="137160" cy="100584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14" name="Text 12"/>
          <p:cNvSpPr/>
          <p:nvPr/>
        </p:nvSpPr>
        <p:spPr>
          <a:xfrm>
            <a:off x="731520" y="2834640"/>
            <a:ext cx="5120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Gebaeudeenergiegesetz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731520" y="3200400"/>
            <a:ext cx="51206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Waermepumpenpflicht - 25.000-40.000 EUR pro Haus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6217920" y="2743200"/>
            <a:ext cx="5486400" cy="1005840"/>
          </a:xfrm>
          <a:prstGeom prst="rect">
            <a:avLst/>
          </a:prstGeom>
          <a:solidFill>
            <a:srgbClr val="F4F7FA"/>
          </a:solidFill>
          <a:ln/>
        </p:spPr>
      </p:sp>
      <p:sp>
        <p:nvSpPr>
          <p:cNvPr id="17" name="Shape 15"/>
          <p:cNvSpPr/>
          <p:nvPr/>
        </p:nvSpPr>
        <p:spPr>
          <a:xfrm>
            <a:off x="6217920" y="2743200"/>
            <a:ext cx="137160" cy="100584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18" name="Text 16"/>
          <p:cNvSpPr/>
          <p:nvPr/>
        </p:nvSpPr>
        <p:spPr>
          <a:xfrm>
            <a:off x="6492240" y="2834640"/>
            <a:ext cx="5120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Verbrenner-Aus 2035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6492240" y="3200400"/>
            <a:ext cx="51206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Bis 400.000 Stellen in dt. Auto-Branche gefaehrdet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457200" y="3931920"/>
            <a:ext cx="5486400" cy="1005840"/>
          </a:xfrm>
          <a:prstGeom prst="rect">
            <a:avLst/>
          </a:prstGeom>
          <a:solidFill>
            <a:srgbClr val="F4F7FA"/>
          </a:solidFill>
          <a:ln/>
        </p:spPr>
      </p:sp>
      <p:sp>
        <p:nvSpPr>
          <p:cNvPr id="21" name="Shape 19"/>
          <p:cNvSpPr/>
          <p:nvPr/>
        </p:nvSpPr>
        <p:spPr>
          <a:xfrm>
            <a:off x="457200" y="3931920"/>
            <a:ext cx="137160" cy="100584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22" name="Text 20"/>
          <p:cNvSpPr/>
          <p:nvPr/>
        </p:nvSpPr>
        <p:spPr>
          <a:xfrm>
            <a:off x="731520" y="4023360"/>
            <a:ext cx="5120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CO2-Bepreisung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731520" y="4389120"/>
            <a:ext cx="51206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2026: 55 EUR/t = ~13 ct/L Benzin</a:t>
            </a:r>
            <a:endParaRPr lang="en-US" sz="1100" dirty="0"/>
          </a:p>
        </p:txBody>
      </p:sp>
      <p:sp>
        <p:nvSpPr>
          <p:cNvPr id="24" name="Shape 22"/>
          <p:cNvSpPr/>
          <p:nvPr/>
        </p:nvSpPr>
        <p:spPr>
          <a:xfrm>
            <a:off x="6217920" y="3931920"/>
            <a:ext cx="5486400" cy="1005840"/>
          </a:xfrm>
          <a:prstGeom prst="rect">
            <a:avLst/>
          </a:prstGeom>
          <a:solidFill>
            <a:srgbClr val="F4F7FA"/>
          </a:solidFill>
          <a:ln/>
        </p:spPr>
      </p:sp>
      <p:sp>
        <p:nvSpPr>
          <p:cNvPr id="25" name="Shape 23"/>
          <p:cNvSpPr/>
          <p:nvPr/>
        </p:nvSpPr>
        <p:spPr>
          <a:xfrm>
            <a:off x="6217920" y="3931920"/>
            <a:ext cx="137160" cy="100584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26" name="Text 24"/>
          <p:cNvSpPr/>
          <p:nvPr/>
        </p:nvSpPr>
        <p:spPr>
          <a:xfrm>
            <a:off x="6492240" y="4023360"/>
            <a:ext cx="5120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EEG (Erneuerbare)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6492240" y="4389120"/>
            <a:ext cx="51206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16,5 Mrd EUR/Jahr Subventionen (2025)</a:t>
            </a:r>
            <a:endParaRPr lang="en-US" sz="1100" dirty="0"/>
          </a:p>
        </p:txBody>
      </p:sp>
      <p:sp>
        <p:nvSpPr>
          <p:cNvPr id="28" name="Shape 26"/>
          <p:cNvSpPr/>
          <p:nvPr/>
        </p:nvSpPr>
        <p:spPr>
          <a:xfrm>
            <a:off x="457200" y="5760720"/>
            <a:ext cx="11247120" cy="822960"/>
          </a:xfrm>
          <a:prstGeom prst="roundRect">
            <a:avLst>
              <a:gd name="adj" fmla="val 11111"/>
            </a:avLst>
          </a:prstGeom>
          <a:solidFill>
            <a:srgbClr val="1E2761"/>
          </a:solidFill>
          <a:ln w="25400">
            <a:solidFill>
              <a:srgbClr val="F39C12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640080" y="5806440"/>
            <a:ext cx="108813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39C1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Vahrenholt-Rechnung: </a:t>
            </a:r>
            <a:pPr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Deutschland 1,46% Weltemission x 1,1 C realer Anstieg = </a:t>
            </a:r>
            <a:pPr indent="0" marL="0">
              <a:buNone/>
            </a:pPr>
            <a:r>
              <a:rPr lang="en-US" sz="1400" b="1" dirty="0">
                <a:solidFill>
                  <a:srgbClr val="F39C1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0,016 C bis 2100. </a:t>
            </a:r>
            <a:pPr indent="0" marL="0">
              <a:buNone/>
            </a:pPr>
            <a:r>
              <a:rPr lang="en-US" sz="14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Verhaeltnismaessig?</a:t>
            </a:r>
            <a:endParaRPr lang="en-US" sz="1400" dirty="0"/>
          </a:p>
        </p:txBody>
      </p:sp>
      <p:sp>
        <p:nvSpPr>
          <p:cNvPr id="30" name="Text 28"/>
          <p:cNvSpPr/>
          <p:nvPr/>
        </p:nvSpPr>
        <p:spPr>
          <a:xfrm>
            <a:off x="274320" y="6629400"/>
            <a:ext cx="6400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(C) 2026 Proinnova - Thomas Schulten</a:t>
            </a:r>
            <a:endParaRPr lang="en-US" sz="800" dirty="0"/>
          </a:p>
        </p:txBody>
      </p:sp>
      <p:sp>
        <p:nvSpPr>
          <p:cNvPr id="31" name="Text 29"/>
          <p:cNvSpPr/>
          <p:nvPr/>
        </p:nvSpPr>
        <p:spPr>
          <a:xfrm>
            <a:off x="9601200" y="6629400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i="1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 12 / 14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Solarzyklen - der unterschaetzte Klimafaktor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457200" y="1005840"/>
            <a:ext cx="11247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i="1" dirty="0">
                <a:solidFill>
                  <a:srgbClr val="5D6D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Historische Solar-Minima und ihre Klimafolgen</a:t>
            </a:r>
            <a:endParaRPr lang="en-US" sz="1600" dirty="0"/>
          </a:p>
        </p:txBody>
      </p:sp>
      <p:graphicFrame>
        <p:nvGraphicFramePr>
          <p:cNvPr id="1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554480"/>
          <a:ext cx="11247120" cy="914400"/>
        </p:xfrm>
        <a:graphic>
          <a:graphicData uri="http://schemas.openxmlformats.org/drawingml/2006/table">
            <a:tbl>
              <a:tblPr/>
              <a:tblGrid>
                <a:gridCol w="2286000"/>
                <a:gridCol w="1828800"/>
                <a:gridCol w="3931920"/>
                <a:gridCol w="3200400"/>
              </a:tblGrid>
              <a:tr h="45720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Periode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761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Zeitraum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761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Klima-Auswirkung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761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Belege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76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Maunder-Minimum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1645-1715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Kaeltester Punkt Kleine Eiszeit, -2 C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Keine Sonnenflecken 70 Jahre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Dalton-Minimum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1790-1830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Jahr ohne Sommer 1816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Schwache Zyklen 5 + 6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Modernes Maximum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1950-2000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Aktivste Phase seit 8.000 Jahren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Hohe Sonnenflecken-Aktivitaet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Sonnenzyklus 25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2020-2031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NASA: schwaechster seit 200 Jahren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Beginn Grand Solar Minimum?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2"/>
          <p:cNvSpPr/>
          <p:nvPr/>
        </p:nvSpPr>
        <p:spPr>
          <a:xfrm>
            <a:off x="457200" y="4572000"/>
            <a:ext cx="11247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Svensmark-Effekt: Indirekter Solar-Klimaeinfluss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457200" y="5029200"/>
            <a:ext cx="457200" cy="457200"/>
          </a:xfrm>
          <a:prstGeom prst="ellipse">
            <a:avLst/>
          </a:prstGeom>
          <a:solidFill>
            <a:srgbClr val="F39C12"/>
          </a:solidFill>
          <a:ln/>
        </p:spPr>
      </p:sp>
      <p:sp>
        <p:nvSpPr>
          <p:cNvPr id="7" name="Text 4"/>
          <p:cNvSpPr/>
          <p:nvPr/>
        </p:nvSpPr>
        <p:spPr>
          <a:xfrm>
            <a:off x="457200" y="50292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</a:rPr>
              <a:t>1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914400" y="5029200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Sonne schwaecher</a:t>
            </a:r>
            <a:endParaRPr lang="en-US" sz="1100" dirty="0"/>
          </a:p>
        </p:txBody>
      </p:sp>
      <p:sp>
        <p:nvSpPr>
          <p:cNvPr id="9" name="Shape 6"/>
          <p:cNvSpPr/>
          <p:nvPr/>
        </p:nvSpPr>
        <p:spPr>
          <a:xfrm>
            <a:off x="2788920" y="5029200"/>
            <a:ext cx="457200" cy="457200"/>
          </a:xfrm>
          <a:prstGeom prst="ellipse">
            <a:avLst/>
          </a:prstGeom>
          <a:solidFill>
            <a:srgbClr val="F39C12"/>
          </a:solidFill>
          <a:ln/>
        </p:spPr>
      </p:sp>
      <p:sp>
        <p:nvSpPr>
          <p:cNvPr id="10" name="Text 7"/>
          <p:cNvSpPr/>
          <p:nvPr/>
        </p:nvSpPr>
        <p:spPr>
          <a:xfrm>
            <a:off x="2788920" y="50292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</a:rPr>
              <a:t>2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3246120" y="5029200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Mehr kosm. Strahlung</a:t>
            </a:r>
            <a:endParaRPr lang="en-US" sz="1100" dirty="0"/>
          </a:p>
        </p:txBody>
      </p:sp>
      <p:sp>
        <p:nvSpPr>
          <p:cNvPr id="12" name="Shape 9"/>
          <p:cNvSpPr/>
          <p:nvPr/>
        </p:nvSpPr>
        <p:spPr>
          <a:xfrm>
            <a:off x="5120640" y="5029200"/>
            <a:ext cx="457200" cy="457200"/>
          </a:xfrm>
          <a:prstGeom prst="ellipse">
            <a:avLst/>
          </a:prstGeom>
          <a:solidFill>
            <a:srgbClr val="F39C12"/>
          </a:solidFill>
          <a:ln/>
        </p:spPr>
      </p:sp>
      <p:sp>
        <p:nvSpPr>
          <p:cNvPr id="13" name="Text 10"/>
          <p:cNvSpPr/>
          <p:nvPr/>
        </p:nvSpPr>
        <p:spPr>
          <a:xfrm>
            <a:off x="5120640" y="50292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</a:rPr>
              <a:t>3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5577840" y="5029200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Mehr Wolkenkerne</a:t>
            </a:r>
            <a:endParaRPr lang="en-US" sz="1100" dirty="0"/>
          </a:p>
        </p:txBody>
      </p:sp>
      <p:sp>
        <p:nvSpPr>
          <p:cNvPr id="15" name="Shape 12"/>
          <p:cNvSpPr/>
          <p:nvPr/>
        </p:nvSpPr>
        <p:spPr>
          <a:xfrm>
            <a:off x="7452360" y="5029200"/>
            <a:ext cx="457200" cy="457200"/>
          </a:xfrm>
          <a:prstGeom prst="ellipse">
            <a:avLst/>
          </a:prstGeom>
          <a:solidFill>
            <a:srgbClr val="F39C12"/>
          </a:solidFill>
          <a:ln/>
        </p:spPr>
      </p:sp>
      <p:sp>
        <p:nvSpPr>
          <p:cNvPr id="16" name="Text 13"/>
          <p:cNvSpPr/>
          <p:nvPr/>
        </p:nvSpPr>
        <p:spPr>
          <a:xfrm>
            <a:off x="7452360" y="50292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</a:rPr>
              <a:t>4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7909560" y="5029200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Mehr tiefe Wolken</a:t>
            </a:r>
            <a:endParaRPr lang="en-US" sz="1100" dirty="0"/>
          </a:p>
        </p:txBody>
      </p:sp>
      <p:sp>
        <p:nvSpPr>
          <p:cNvPr id="18" name="Shape 15"/>
          <p:cNvSpPr/>
          <p:nvPr/>
        </p:nvSpPr>
        <p:spPr>
          <a:xfrm>
            <a:off x="9784080" y="5029200"/>
            <a:ext cx="457200" cy="457200"/>
          </a:xfrm>
          <a:prstGeom prst="ellipse">
            <a:avLst/>
          </a:prstGeom>
          <a:solidFill>
            <a:srgbClr val="F39C12"/>
          </a:solidFill>
          <a:ln/>
        </p:spPr>
      </p:sp>
      <p:sp>
        <p:nvSpPr>
          <p:cNvPr id="19" name="Text 16"/>
          <p:cNvSpPr/>
          <p:nvPr/>
        </p:nvSpPr>
        <p:spPr>
          <a:xfrm>
            <a:off x="9784080" y="50292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</a:rPr>
              <a:t>5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10241280" y="5029200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Abkuehlung</a:t>
            </a:r>
            <a:endParaRPr lang="en-US" sz="1100" dirty="0"/>
          </a:p>
        </p:txBody>
      </p:sp>
      <p:sp>
        <p:nvSpPr>
          <p:cNvPr id="21" name="Shape 18"/>
          <p:cNvSpPr/>
          <p:nvPr/>
        </p:nvSpPr>
        <p:spPr>
          <a:xfrm>
            <a:off x="457200" y="5760720"/>
            <a:ext cx="11247120" cy="822960"/>
          </a:xfrm>
          <a:prstGeom prst="rect">
            <a:avLst/>
          </a:prstGeom>
          <a:solidFill>
            <a:srgbClr val="F4F7FA"/>
          </a:solidFill>
          <a:ln/>
        </p:spPr>
      </p:sp>
      <p:sp>
        <p:nvSpPr>
          <p:cNvPr id="22" name="Text 19"/>
          <p:cNvSpPr/>
          <p:nvPr/>
        </p:nvSpPr>
        <p:spPr>
          <a:xfrm>
            <a:off x="640080" y="5806440"/>
            <a:ext cx="108813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Bestaetigt: </a:t>
            </a:r>
            <a:pPr indent="0" marL="0">
              <a:buNone/>
            </a:pP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CLOUD-Experiment am CERN (Kirkby et al., Nature 2011/2016) hat den Svensmark-Effekt physikalisch nachgewiesen. </a:t>
            </a:r>
            <a:pPr indent="0" marL="0">
              <a:buNone/>
            </a:pPr>
            <a:r>
              <a:rPr lang="en-US" sz="11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Folge: </a:t>
            </a:r>
            <a:pPr indent="0" marL="0">
              <a:buNone/>
            </a:pP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Indirekter Solar-Einfluss koennte 30-50% der modernen Erwaermung erklaeren.</a:t>
            </a:r>
            <a:endParaRPr lang="en-US" sz="1100" dirty="0"/>
          </a:p>
        </p:txBody>
      </p:sp>
      <p:sp>
        <p:nvSpPr>
          <p:cNvPr id="23" name="Text 20"/>
          <p:cNvSpPr/>
          <p:nvPr/>
        </p:nvSpPr>
        <p:spPr>
          <a:xfrm>
            <a:off x="274320" y="6629400"/>
            <a:ext cx="6400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(C) 2026 Proinnova - Thomas Schulten</a:t>
            </a:r>
            <a:endParaRPr lang="en-US" sz="800" dirty="0"/>
          </a:p>
        </p:txBody>
      </p:sp>
      <p:sp>
        <p:nvSpPr>
          <p:cNvPr id="24" name="Text 21"/>
          <p:cNvSpPr/>
          <p:nvPr/>
        </p:nvSpPr>
        <p:spPr>
          <a:xfrm>
            <a:off x="9601200" y="6629400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i="1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 13 / 14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E276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112471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Bottom Line</a:t>
            </a:r>
            <a:endParaRPr lang="en-US" sz="3800" dirty="0"/>
          </a:p>
        </p:txBody>
      </p:sp>
      <p:sp>
        <p:nvSpPr>
          <p:cNvPr id="3" name="Text 1"/>
          <p:cNvSpPr/>
          <p:nvPr/>
        </p:nvSpPr>
        <p:spPr>
          <a:xfrm>
            <a:off x="457200" y="1188720"/>
            <a:ext cx="11247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Was bleibt - was wackelt - was zu tun ist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57200" y="1828800"/>
            <a:ext cx="3657600" cy="4389120"/>
          </a:xfrm>
          <a:prstGeom prst="roundRect">
            <a:avLst>
              <a:gd name="adj" fmla="val 2500"/>
            </a:avLst>
          </a:prstGeom>
          <a:solidFill>
            <a:srgbClr val="FFFFFF">
              <a:alpha val="10000"/>
            </a:srgbClr>
          </a:solidFill>
          <a:ln w="25400">
            <a:solidFill>
              <a:srgbClr val="27AE6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40080" y="1920240"/>
            <a:ext cx="3291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27AE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WAS BLEIBT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640080" y="2468880"/>
            <a:ext cx="3291840" cy="3566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CO2 steigt messbar (425 ppm)</a:t>
            </a:r>
            <a:endParaRPr lang="en-US" sz="1250" dirty="0"/>
          </a:p>
          <a:p>
            <a:pPr indent="0" marL="0">
              <a:spcAft>
                <a:spcPts val="600"/>
              </a:spcAft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Temperatur +1,3 C seit 1850</a:t>
            </a:r>
            <a:endParaRPr lang="en-US" sz="1250" dirty="0"/>
          </a:p>
          <a:p>
            <a:pPr indent="0" marL="0">
              <a:spcAft>
                <a:spcPts val="600"/>
              </a:spcAft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Meeresspiegel +11 cm seit 1993</a:t>
            </a:r>
            <a:endParaRPr lang="en-US" sz="1250" dirty="0"/>
          </a:p>
          <a:p>
            <a:pPr indent="0" marL="0">
              <a:spcAft>
                <a:spcPts val="600"/>
              </a:spcAft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Mensch ist Hauptursache</a:t>
            </a:r>
            <a:endParaRPr lang="en-US" sz="1250" dirty="0"/>
          </a:p>
          <a:p>
            <a:pPr indent="0" marL="0">
              <a:spcAft>
                <a:spcPts val="600"/>
              </a:spcAft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Klimasensitivitaet 2,5-4 C</a:t>
            </a:r>
            <a:endParaRPr lang="en-US" sz="1250" dirty="0"/>
          </a:p>
          <a:p>
            <a:pPr indent="0" marL="0">
              <a:spcAft>
                <a:spcPts val="600"/>
              </a:spcAft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Erwaermung 2,5 C bis 2100 wahrscheinlich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4297680" y="1828800"/>
            <a:ext cx="3657600" cy="4389120"/>
          </a:xfrm>
          <a:prstGeom prst="roundRect">
            <a:avLst>
              <a:gd name="adj" fmla="val 2500"/>
            </a:avLst>
          </a:prstGeom>
          <a:solidFill>
            <a:srgbClr val="FFFFFF">
              <a:alpha val="10000"/>
            </a:srgbClr>
          </a:solidFill>
          <a:ln w="25400">
            <a:solidFill>
              <a:srgbClr val="C0392B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480560" y="1920240"/>
            <a:ext cx="3291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WAS WACKELT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4480560" y="2468880"/>
            <a:ext cx="3291840" cy="3566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- 14:0 Datenpunkte gegen Narrativ</a:t>
            </a:r>
            <a:endParaRPr lang="en-US" sz="1250" dirty="0"/>
          </a:p>
          <a:p>
            <a:pPr indent="0" marL="0">
              <a:spcAft>
                <a:spcPts val="600"/>
              </a:spcAft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SSP5-8.5 / RCP8.5 (Worst Case)</a:t>
            </a:r>
            <a:endParaRPr lang="en-US" sz="1250" dirty="0"/>
          </a:p>
          <a:p>
            <a:pPr indent="0" marL="0">
              <a:spcAft>
                <a:spcPts val="600"/>
              </a:spcAft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- 1,5 C-Pfad nicht erreichbar</a:t>
            </a:r>
            <a:endParaRPr lang="en-US" sz="1250" dirty="0"/>
          </a:p>
          <a:p>
            <a:pPr indent="0" marL="0">
              <a:spcAft>
                <a:spcPts val="600"/>
              </a:spcAft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- 1m-Meeresspiegel-Panik</a:t>
            </a:r>
            <a:endParaRPr lang="en-US" sz="1250" dirty="0"/>
          </a:p>
          <a:p>
            <a:pPr indent="0" marL="0">
              <a:spcAft>
                <a:spcPts val="600"/>
              </a:spcAft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BVG-Klimabeschluss-Grundlage</a:t>
            </a:r>
            <a:endParaRPr lang="en-US" sz="1250" dirty="0"/>
          </a:p>
          <a:p>
            <a:pPr indent="0" marL="0">
              <a:spcAft>
                <a:spcPts val="600"/>
              </a:spcAft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Heizungsgesetz / Verbrenner-Aus</a:t>
            </a:r>
            <a:endParaRPr lang="en-US" sz="1250" dirty="0"/>
          </a:p>
          <a:p>
            <a:pPr indent="0" marL="0">
              <a:spcAft>
                <a:spcPts val="600"/>
              </a:spcAft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- 14,5 Mrd Bevoelkerungs-Annahme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8138160" y="1828800"/>
            <a:ext cx="3657600" cy="4389120"/>
          </a:xfrm>
          <a:prstGeom prst="roundRect">
            <a:avLst>
              <a:gd name="adj" fmla="val 2500"/>
            </a:avLst>
          </a:prstGeom>
          <a:solidFill>
            <a:srgbClr val="FFFFFF">
              <a:alpha val="10000"/>
            </a:srgbClr>
          </a:solidFill>
          <a:ln w="25400">
            <a:solidFill>
              <a:srgbClr val="F39C12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8321040" y="1920240"/>
            <a:ext cx="3291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39C1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WAS TUN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8321040" y="2468880"/>
            <a:ext cx="3291840" cy="3566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Mittlere Szenarien zugrundelegen</a:t>
            </a:r>
            <a:endParaRPr lang="en-US" sz="1250" dirty="0"/>
          </a:p>
          <a:p>
            <a:pPr indent="0" marL="0">
              <a:spcAft>
                <a:spcPts val="600"/>
              </a:spcAft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Erneuerbare bleiben sinnvoll</a:t>
            </a:r>
            <a:endParaRPr lang="en-US" sz="1250" dirty="0"/>
          </a:p>
          <a:p>
            <a:pPr indent="0" marL="0">
              <a:spcAft>
                <a:spcPts val="600"/>
              </a:spcAft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Klimapolitik proportional</a:t>
            </a:r>
            <a:endParaRPr lang="en-US" sz="1250" dirty="0"/>
          </a:p>
          <a:p>
            <a:pPr indent="0" marL="0">
              <a:spcAft>
                <a:spcPts val="600"/>
              </a:spcAft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Regulatorisches Risiko einkalkulieren</a:t>
            </a:r>
            <a:endParaRPr lang="en-US" sz="1250" dirty="0"/>
          </a:p>
          <a:p>
            <a:pPr indent="0" marL="0">
              <a:spcAft>
                <a:spcPts val="600"/>
              </a:spcAft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Auf AR7 (2029) achten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457200" y="6400800"/>
            <a:ext cx="11247120" cy="320040"/>
          </a:xfrm>
          <a:prstGeom prst="roundRect">
            <a:avLst>
              <a:gd name="adj" fmla="val 14286"/>
            </a:avLst>
          </a:prstGeom>
          <a:solidFill>
            <a:srgbClr val="F39C12"/>
          </a:solidFill>
          <a:ln/>
        </p:spPr>
      </p:sp>
      <p:sp>
        <p:nvSpPr>
          <p:cNvPr id="14" name="Text 12"/>
          <p:cNvSpPr/>
          <p:nvPr/>
        </p:nvSpPr>
        <p:spPr>
          <a:xfrm>
            <a:off x="640080" y="6419088"/>
            <a:ext cx="108813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Investitions-Take: Klima ist real, aber dt. Klimapolitik basiert auf Worst-Case-Szenarien, die wissenschaftlich ueberholt sind. AR7 (2029) wird viel aendern.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274320" y="6629400"/>
            <a:ext cx="6400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(C) 2026 Proinnova - Thomas Schulten</a:t>
            </a:r>
            <a:endParaRPr lang="en-US" sz="800" dirty="0"/>
          </a:p>
        </p:txBody>
      </p:sp>
      <p:sp>
        <p:nvSpPr>
          <p:cNvPr id="16" name="Text 14"/>
          <p:cNvSpPr/>
          <p:nvPr/>
        </p:nvSpPr>
        <p:spPr>
          <a:xfrm>
            <a:off x="9601200" y="6629400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i="1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 14 / 14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457200"/>
            <a:ext cx="106984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Agenda</a:t>
            </a:r>
            <a:endParaRPr lang="en-US" sz="3600" dirty="0"/>
          </a:p>
        </p:txBody>
      </p:sp>
      <p:sp>
        <p:nvSpPr>
          <p:cNvPr id="3" name="Shape 1"/>
          <p:cNvSpPr/>
          <p:nvPr/>
        </p:nvSpPr>
        <p:spPr>
          <a:xfrm>
            <a:off x="731520" y="1371600"/>
            <a:ext cx="640080" cy="640080"/>
          </a:xfrm>
          <a:prstGeom prst="ellipse">
            <a:avLst/>
          </a:prstGeom>
          <a:solidFill>
            <a:srgbClr val="1E2761"/>
          </a:solidFill>
          <a:ln/>
        </p:spPr>
      </p:sp>
      <p:sp>
        <p:nvSpPr>
          <p:cNvPr id="4" name="Text 2"/>
          <p:cNvSpPr/>
          <p:nvPr/>
        </p:nvSpPr>
        <p:spPr>
          <a:xfrm>
            <a:off x="731520" y="137160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554480" y="137160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Klarstellung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554480" y="1737360"/>
            <a:ext cx="4572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AR6 aktuell - ScenarioMIP April 2026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6217920" y="1371600"/>
            <a:ext cx="640080" cy="640080"/>
          </a:xfrm>
          <a:prstGeom prst="ellipse">
            <a:avLst/>
          </a:prstGeom>
          <a:solidFill>
            <a:srgbClr val="1E2761"/>
          </a:solidFill>
          <a:ln/>
        </p:spPr>
      </p:sp>
      <p:sp>
        <p:nvSpPr>
          <p:cNvPr id="8" name="Text 6"/>
          <p:cNvSpPr/>
          <p:nvPr/>
        </p:nvSpPr>
        <p:spPr>
          <a:xfrm>
            <a:off x="6217920" y="137160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</a:rPr>
              <a:t>2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040880" y="137160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Sachstandsberichte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040880" y="1737360"/>
            <a:ext cx="4572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AR1 (1990) bis AR6 (2023)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731520" y="2560320"/>
            <a:ext cx="640080" cy="640080"/>
          </a:xfrm>
          <a:prstGeom prst="ellipse">
            <a:avLst/>
          </a:prstGeom>
          <a:solidFill>
            <a:srgbClr val="1E2761"/>
          </a:solidFill>
          <a:ln/>
        </p:spPr>
      </p:sp>
      <p:sp>
        <p:nvSpPr>
          <p:cNvPr id="12" name="Text 10"/>
          <p:cNvSpPr/>
          <p:nvPr/>
        </p:nvSpPr>
        <p:spPr>
          <a:xfrm>
            <a:off x="731520" y="256032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</a:rPr>
              <a:t>3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1554480" y="256032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Fehlannahmen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554480" y="2926080"/>
            <a:ext cx="4572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RCP8.5 als Business-as-Usual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6217920" y="2560320"/>
            <a:ext cx="640080" cy="640080"/>
          </a:xfrm>
          <a:prstGeom prst="ellipse">
            <a:avLst/>
          </a:prstGeom>
          <a:solidFill>
            <a:srgbClr val="1E2761"/>
          </a:solidFill>
          <a:ln/>
        </p:spPr>
      </p:sp>
      <p:sp>
        <p:nvSpPr>
          <p:cNvPr id="16" name="Text 14"/>
          <p:cNvSpPr/>
          <p:nvPr/>
        </p:nvSpPr>
        <p:spPr>
          <a:xfrm>
            <a:off x="6217920" y="256032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</a:rPr>
              <a:t>4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7040880" y="256032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ScenarioMIP April 2026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7040880" y="2926080"/>
            <a:ext cx="4572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SSP5-8.5 als implausibel verworfen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731520" y="3749040"/>
            <a:ext cx="640080" cy="640080"/>
          </a:xfrm>
          <a:prstGeom prst="ellipse">
            <a:avLst/>
          </a:prstGeom>
          <a:solidFill>
            <a:srgbClr val="1E2761"/>
          </a:solidFill>
          <a:ln/>
        </p:spPr>
      </p:sp>
      <p:sp>
        <p:nvSpPr>
          <p:cNvPr id="20" name="Text 18"/>
          <p:cNvSpPr/>
          <p:nvPr/>
        </p:nvSpPr>
        <p:spPr>
          <a:xfrm>
            <a:off x="731520" y="374904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</a:rPr>
              <a:t>5</a:t>
            </a:r>
            <a:endParaRPr lang="en-US" sz="2200" dirty="0"/>
          </a:p>
        </p:txBody>
      </p:sp>
      <p:sp>
        <p:nvSpPr>
          <p:cNvPr id="21" name="Text 19"/>
          <p:cNvSpPr/>
          <p:nvPr/>
        </p:nvSpPr>
        <p:spPr>
          <a:xfrm>
            <a:off x="1554480" y="374904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Meeresspiegel-Check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554480" y="4114800"/>
            <a:ext cx="4572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Reale NASA-Daten vs IPCC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6217920" y="3749040"/>
            <a:ext cx="640080" cy="640080"/>
          </a:xfrm>
          <a:prstGeom prst="ellipse">
            <a:avLst/>
          </a:prstGeom>
          <a:solidFill>
            <a:srgbClr val="1E2761"/>
          </a:solidFill>
          <a:ln/>
        </p:spPr>
      </p:sp>
      <p:sp>
        <p:nvSpPr>
          <p:cNvPr id="24" name="Text 22"/>
          <p:cNvSpPr/>
          <p:nvPr/>
        </p:nvSpPr>
        <p:spPr>
          <a:xfrm>
            <a:off x="6217920" y="374904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</a:rPr>
              <a:t>6</a:t>
            </a:r>
            <a:endParaRPr lang="en-US" sz="2200" dirty="0"/>
          </a:p>
        </p:txBody>
      </p:sp>
      <p:sp>
        <p:nvSpPr>
          <p:cNvPr id="25" name="Text 23"/>
          <p:cNvSpPr/>
          <p:nvPr/>
        </p:nvSpPr>
        <p:spPr>
          <a:xfrm>
            <a:off x="7040880" y="374904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Reality Check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7040880" y="4114800"/>
            <a:ext cx="4572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 Datenpunkte: Realitaet vs Narrativ</a:t>
            </a:r>
            <a:endParaRPr lang="en-US" sz="1100" dirty="0"/>
          </a:p>
        </p:txBody>
      </p:sp>
      <p:sp>
        <p:nvSpPr>
          <p:cNvPr id="27" name="Shape 25"/>
          <p:cNvSpPr/>
          <p:nvPr/>
        </p:nvSpPr>
        <p:spPr>
          <a:xfrm>
            <a:off x="731520" y="4937760"/>
            <a:ext cx="640080" cy="640080"/>
          </a:xfrm>
          <a:prstGeom prst="ellipse">
            <a:avLst/>
          </a:prstGeom>
          <a:solidFill>
            <a:srgbClr val="1E2761"/>
          </a:solidFill>
          <a:ln/>
        </p:spPr>
      </p:sp>
      <p:sp>
        <p:nvSpPr>
          <p:cNvPr id="28" name="Text 26"/>
          <p:cNvSpPr/>
          <p:nvPr/>
        </p:nvSpPr>
        <p:spPr>
          <a:xfrm>
            <a:off x="731520" y="493776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</a:rPr>
              <a:t>7</a:t>
            </a:r>
            <a:endParaRPr lang="en-US" sz="2200" dirty="0"/>
          </a:p>
        </p:txBody>
      </p:sp>
      <p:sp>
        <p:nvSpPr>
          <p:cNvPr id="29" name="Text 27"/>
          <p:cNvSpPr/>
          <p:nvPr/>
        </p:nvSpPr>
        <p:spPr>
          <a:xfrm>
            <a:off x="1554480" y="493776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Positive Seite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1554480" y="5303520"/>
            <a:ext cx="4572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Greening + Rekord-Ernten + Sahara</a:t>
            </a:r>
            <a:endParaRPr lang="en-US" sz="1100" dirty="0"/>
          </a:p>
        </p:txBody>
      </p:sp>
      <p:sp>
        <p:nvSpPr>
          <p:cNvPr id="31" name="Shape 29"/>
          <p:cNvSpPr/>
          <p:nvPr/>
        </p:nvSpPr>
        <p:spPr>
          <a:xfrm>
            <a:off x="6217920" y="4937760"/>
            <a:ext cx="640080" cy="640080"/>
          </a:xfrm>
          <a:prstGeom prst="ellipse">
            <a:avLst/>
          </a:prstGeom>
          <a:solidFill>
            <a:srgbClr val="1E2761"/>
          </a:solidFill>
          <a:ln/>
        </p:spPr>
      </p:sp>
      <p:sp>
        <p:nvSpPr>
          <p:cNvPr id="32" name="Text 30"/>
          <p:cNvSpPr/>
          <p:nvPr/>
        </p:nvSpPr>
        <p:spPr>
          <a:xfrm>
            <a:off x="6217920" y="493776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</a:rPr>
              <a:t>8</a:t>
            </a:r>
            <a:endParaRPr lang="en-US" sz="2200" dirty="0"/>
          </a:p>
        </p:txBody>
      </p:sp>
      <p:sp>
        <p:nvSpPr>
          <p:cNvPr id="33" name="Text 31"/>
          <p:cNvSpPr/>
          <p:nvPr/>
        </p:nvSpPr>
        <p:spPr>
          <a:xfrm>
            <a:off x="7040880" y="493776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Historischer Kontext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7040880" y="5303520"/>
            <a:ext cx="4572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Mittelalter war waermer</a:t>
            </a:r>
            <a:endParaRPr lang="en-US" sz="1100" dirty="0"/>
          </a:p>
        </p:txBody>
      </p:sp>
      <p:sp>
        <p:nvSpPr>
          <p:cNvPr id="35" name="Shape 33"/>
          <p:cNvSpPr/>
          <p:nvPr/>
        </p:nvSpPr>
        <p:spPr>
          <a:xfrm>
            <a:off x="731520" y="6126480"/>
            <a:ext cx="640080" cy="640080"/>
          </a:xfrm>
          <a:prstGeom prst="ellipse">
            <a:avLst/>
          </a:prstGeom>
          <a:solidFill>
            <a:srgbClr val="1E2761"/>
          </a:solidFill>
          <a:ln/>
        </p:spPr>
      </p:sp>
      <p:sp>
        <p:nvSpPr>
          <p:cNvPr id="36" name="Text 34"/>
          <p:cNvSpPr/>
          <p:nvPr/>
        </p:nvSpPr>
        <p:spPr>
          <a:xfrm>
            <a:off x="731520" y="612648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</a:rPr>
              <a:t>9</a:t>
            </a:r>
            <a:endParaRPr lang="en-US" sz="2200" dirty="0"/>
          </a:p>
        </p:txBody>
      </p:sp>
      <p:sp>
        <p:nvSpPr>
          <p:cNvPr id="37" name="Text 35"/>
          <p:cNvSpPr/>
          <p:nvPr/>
        </p:nvSpPr>
        <p:spPr>
          <a:xfrm>
            <a:off x="1554480" y="612648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Deutsche Klimapolitik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1554480" y="6492240"/>
            <a:ext cx="4572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BVG, KSG, Heizungsgesetz</a:t>
            </a:r>
            <a:endParaRPr lang="en-US" sz="1100" dirty="0"/>
          </a:p>
        </p:txBody>
      </p:sp>
      <p:sp>
        <p:nvSpPr>
          <p:cNvPr id="39" name="Shape 37"/>
          <p:cNvSpPr/>
          <p:nvPr/>
        </p:nvSpPr>
        <p:spPr>
          <a:xfrm>
            <a:off x="6217920" y="6126480"/>
            <a:ext cx="640080" cy="640080"/>
          </a:xfrm>
          <a:prstGeom prst="ellipse">
            <a:avLst/>
          </a:prstGeom>
          <a:solidFill>
            <a:srgbClr val="1E2761"/>
          </a:solidFill>
          <a:ln/>
        </p:spPr>
      </p:sp>
      <p:sp>
        <p:nvSpPr>
          <p:cNvPr id="40" name="Text 38"/>
          <p:cNvSpPr/>
          <p:nvPr/>
        </p:nvSpPr>
        <p:spPr>
          <a:xfrm>
            <a:off x="6217920" y="612648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</a:rPr>
              <a:t>10</a:t>
            </a:r>
            <a:endParaRPr lang="en-US" sz="2200" dirty="0"/>
          </a:p>
        </p:txBody>
      </p:sp>
      <p:sp>
        <p:nvSpPr>
          <p:cNvPr id="41" name="Text 39"/>
          <p:cNvSpPr/>
          <p:nvPr/>
        </p:nvSpPr>
        <p:spPr>
          <a:xfrm>
            <a:off x="7040880" y="612648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Solarzyklen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7040880" y="6492240"/>
            <a:ext cx="4572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Der unterschaetzte Klimafaktor</a:t>
            </a:r>
            <a:endParaRPr lang="en-US" sz="1100" dirty="0"/>
          </a:p>
        </p:txBody>
      </p:sp>
      <p:sp>
        <p:nvSpPr>
          <p:cNvPr id="43" name="Text 41"/>
          <p:cNvSpPr/>
          <p:nvPr/>
        </p:nvSpPr>
        <p:spPr>
          <a:xfrm>
            <a:off x="274320" y="6629400"/>
            <a:ext cx="6400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(C) 2026 Proinnova - Thomas Schulten</a:t>
            </a:r>
            <a:endParaRPr lang="en-US" sz="800" dirty="0"/>
          </a:p>
        </p:txBody>
      </p:sp>
      <p:sp>
        <p:nvSpPr>
          <p:cNvPr id="44" name="Text 42"/>
          <p:cNvSpPr/>
          <p:nvPr/>
        </p:nvSpPr>
        <p:spPr>
          <a:xfrm>
            <a:off x="9601200" y="6629400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i="1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 2 / 14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Kennzahlen-Vergleich AR5 - AR6 - ScenarioMIP 2026</a:t>
            </a:r>
            <a:endParaRPr lang="en-US" sz="2800" dirty="0"/>
          </a:p>
        </p:txBody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280160"/>
          <a:ext cx="11247120" cy="914400"/>
        </p:xfrm>
        <a:graphic>
          <a:graphicData uri="http://schemas.openxmlformats.org/drawingml/2006/table">
            <a:tbl>
              <a:tblPr/>
              <a:tblGrid>
                <a:gridCol w="3200400"/>
                <a:gridCol w="2194560"/>
                <a:gridCol w="2560320"/>
                <a:gridCol w="3291840"/>
              </a:tblGrid>
              <a:tr h="54864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Kenngroesse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761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AR5 (2013)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761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AR6 (2021)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761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ScenarioMIP Apr 2026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761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Klimasensitivitaet (CO2 x2)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1,5-4,5 C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2,5-4,0 C (best: 3 C)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unveraendert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Erwaermung 2100 (hoch)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3,2-5,4 C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3,3-5,7 C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ca. 3,5 C (SSP5-8.5 raus)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Erwaermung 2100 (niedrig)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0,9-2,3 C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1,0-1,8 C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1,5 C-Pfad verworfen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Wahrscheinlich (mittel)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1,8-3,2 C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2,1-3,5 C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~2,56 C (Current Policy)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Anzahl Hauptszenarien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 RCPs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 SSPs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 neue Szenarien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7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hape 1"/>
          <p:cNvSpPr/>
          <p:nvPr/>
        </p:nvSpPr>
        <p:spPr>
          <a:xfrm>
            <a:off x="457200" y="5760720"/>
            <a:ext cx="11247120" cy="822960"/>
          </a:xfrm>
          <a:prstGeom prst="rect">
            <a:avLst/>
          </a:prstGeom>
          <a:solidFill>
            <a:srgbClr val="F4F7FA"/>
          </a:solidFill>
          <a:ln/>
        </p:spPr>
      </p:sp>
      <p:sp>
        <p:nvSpPr>
          <p:cNvPr id="5" name="Text 2"/>
          <p:cNvSpPr/>
          <p:nvPr/>
        </p:nvSpPr>
        <p:spPr>
          <a:xfrm>
            <a:off x="640080" y="5806440"/>
            <a:ext cx="108813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Kernerkenntnis: </a:t>
            </a:r>
            <a:pPr indent="0" marL="0">
              <a:buNone/>
            </a:pPr>
            <a:r>
              <a:rPr lang="en-US" sz="12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Die Bandbreite wird von beiden Enden gekuerzt. Worst-Case faellt weg, Best-Case auch. Realistische Spanne: 2,0-3,5 C bis 2100.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274320" y="6629400"/>
            <a:ext cx="6400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(C) 2026 Proinnova - Thomas Schulten</a:t>
            </a:r>
            <a:endParaRPr lang="en-US" sz="800" dirty="0"/>
          </a:p>
        </p:txBody>
      </p:sp>
      <p:sp>
        <p:nvSpPr>
          <p:cNvPr id="7" name="Text 4"/>
          <p:cNvSpPr/>
          <p:nvPr/>
        </p:nvSpPr>
        <p:spPr>
          <a:xfrm>
            <a:off x="9601200" y="6629400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i="1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 3 / 14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Klimasensitivitaet: AR6 verengt die Bandbreite drastisch</a:t>
            </a:r>
            <a:endParaRPr lang="en-US" sz="2600" dirty="0"/>
          </a:p>
        </p:txBody>
      </p:sp>
      <p:pic>
        <p:nvPicPr>
          <p:cNvPr id="3" name="Image 0" descr="/home/claude/ipcc/chart_klimasensitivitae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188720"/>
            <a:ext cx="7772400" cy="50292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8503920" y="1188720"/>
            <a:ext cx="3200400" cy="5029200"/>
          </a:xfrm>
          <a:prstGeom prst="rect">
            <a:avLst/>
          </a:prstGeom>
          <a:solidFill>
            <a:srgbClr val="F4F7FA"/>
          </a:solidFill>
          <a:ln w="12700">
            <a:solidFill>
              <a:srgbClr val="1E2761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686800" y="128016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Was zeigt das?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8686800" y="1737360"/>
            <a:ext cx="2926080" cy="4297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AR1-AR5: </a:t>
            </a:r>
            <a:pPr indent="0" marL="0">
              <a:buNone/>
            </a:pPr>
            <a:r>
              <a:rPr lang="en-US" sz="12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Spannweite 1,5-4,5 C - sehr unsicher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200" dirty="0"/>
          </a:p>
          <a:p>
            <a:pPr indent="0" marL="0">
              <a:buNone/>
            </a:pPr>
            <a:r>
              <a:rPr lang="en-US" sz="1200" b="1" dirty="0">
                <a:solidFill>
                  <a:srgbClr val="27AE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AR6 (2021): </a:t>
            </a:r>
            <a:pPr indent="0" marL="0">
              <a:buNone/>
            </a:pPr>
            <a:r>
              <a:rPr lang="en-US" sz="12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Verengt auf 2,5-4,0 C, beste Schaetzung 3 C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200" dirty="0"/>
          </a:p>
          <a:p>
            <a:pPr indent="0" marL="0">
              <a:buNone/>
            </a:pPr>
            <a:r>
              <a:rPr lang="en-US" sz="12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Bedeutung: </a:t>
            </a:r>
            <a:pPr indent="0" marL="0">
              <a:buNone/>
            </a:pPr>
            <a:r>
              <a:rPr lang="en-US" sz="12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Wir wissen heute deutlich genauer, wie stark CO2 wirkt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274320" y="6629400"/>
            <a:ext cx="6400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(C) 2026 Proinnova - Thomas Schulten</a:t>
            </a:r>
            <a:endParaRPr lang="en-US" sz="800" dirty="0"/>
          </a:p>
        </p:txBody>
      </p:sp>
      <p:sp>
        <p:nvSpPr>
          <p:cNvPr id="8" name="Text 5"/>
          <p:cNvSpPr/>
          <p:nvPr/>
        </p:nvSpPr>
        <p:spPr>
          <a:xfrm>
            <a:off x="9601200" y="6629400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i="1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 4 / 14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Erwaermung bis 2100 - die Worst-Case-Korrektur</a:t>
            </a:r>
            <a:endParaRPr lang="en-US" sz="2600" dirty="0"/>
          </a:p>
        </p:txBody>
      </p:sp>
      <p:pic>
        <p:nvPicPr>
          <p:cNvPr id="3" name="Image 0" descr="/home/claude/ipcc/chart_erwaermung_210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188720"/>
            <a:ext cx="7772400" cy="50292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8503920" y="1188720"/>
            <a:ext cx="3200400" cy="5029200"/>
          </a:xfrm>
          <a:prstGeom prst="rect">
            <a:avLst/>
          </a:prstGeom>
          <a:solidFill>
            <a:srgbClr val="F4F7FA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686800" y="128016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Was sich geaendert hat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8686800" y="1737360"/>
            <a:ext cx="2926080" cy="4297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Worst Case raus: </a:t>
            </a:r>
            <a:pPr indent="0" marL="0">
              <a:buNone/>
            </a:pPr>
            <a:r>
              <a:rPr lang="en-US" sz="12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SSP5-8.5 implausibel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200" dirty="0"/>
          </a:p>
          <a:p>
            <a:pPr indent="0" marL="0">
              <a:buNone/>
            </a:pPr>
            <a:r>
              <a:rPr lang="en-US" sz="12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Best Case raus: </a:t>
            </a:r>
            <a:pPr indent="0" marL="0">
              <a:buNone/>
            </a:pPr>
            <a:r>
              <a:rPr lang="en-US" sz="12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1,5 C-Pfad unrealistisch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200" dirty="0"/>
          </a:p>
          <a:p>
            <a:pPr indent="0" marL="0">
              <a:buNone/>
            </a:pPr>
            <a:r>
              <a:rPr lang="en-US" sz="12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Mittlere bleiben: </a:t>
            </a:r>
            <a:pPr indent="0" marL="0">
              <a:buNone/>
            </a:pPr>
            <a:r>
              <a:rPr lang="en-US" sz="12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SSP1-2.6 und SSP2-4.5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200" dirty="0"/>
          </a:p>
          <a:p>
            <a:pPr indent="0" marL="0">
              <a:buNone/>
            </a:pPr>
            <a:r>
              <a:rPr lang="en-US" sz="12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 Wahrscheinlich: </a:t>
            </a:r>
            <a:pPr indent="0" marL="0">
              <a:buNone/>
            </a:pPr>
            <a:r>
              <a:rPr lang="en-US" sz="12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2,56 C (Current Policy)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274320" y="6629400"/>
            <a:ext cx="6400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(C) 2026 Proinnova - Thomas Schulten</a:t>
            </a:r>
            <a:endParaRPr lang="en-US" sz="800" dirty="0"/>
          </a:p>
        </p:txBody>
      </p:sp>
      <p:sp>
        <p:nvSpPr>
          <p:cNvPr id="8" name="Text 5"/>
          <p:cNvSpPr/>
          <p:nvPr/>
        </p:nvSpPr>
        <p:spPr>
          <a:xfrm>
            <a:off x="9601200" y="6629400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i="1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 5 / 14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Konstruktionsfehler 1: Die 14,5-Milliarden-Annahme</a:t>
            </a:r>
            <a:endParaRPr lang="en-US" sz="2600" dirty="0"/>
          </a:p>
        </p:txBody>
      </p:sp>
      <p:pic>
        <p:nvPicPr>
          <p:cNvPr id="3" name="Image 0" descr="/home/claude/ipcc/chart_bevoelkerung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188720"/>
            <a:ext cx="7772400" cy="50292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8503920" y="1188720"/>
            <a:ext cx="3200400" cy="5029200"/>
          </a:xfrm>
          <a:prstGeom prst="rect">
            <a:avLst/>
          </a:prstGeom>
          <a:solidFill>
            <a:srgbClr val="FDF2F2"/>
          </a:solidFill>
          <a:ln w="25400">
            <a:solidFill>
              <a:srgbClr val="C0392B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686800" y="128016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Der Fehler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8686800" y="1737360"/>
            <a:ext cx="2926080" cy="4297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Heute: </a:t>
            </a:r>
            <a:pPr indent="0" marL="0">
              <a:buNone/>
            </a:pP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8,2 Mrd Menschen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100" dirty="0"/>
          </a:p>
          <a:p>
            <a:pPr indent="0" marL="0">
              <a:buNone/>
            </a:pPr>
            <a:r>
              <a:rPr lang="en-US" sz="11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Hoch-Szenario: </a:t>
            </a:r>
            <a:pPr indent="0" marL="0">
              <a:buNone/>
            </a:pP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14,5 Mrd bis 2100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100" dirty="0"/>
          </a:p>
          <a:p>
            <a:pPr indent="0" marL="0">
              <a:buNone/>
            </a:pPr>
            <a:r>
              <a:rPr lang="en-US" sz="1100" b="1" dirty="0">
                <a:solidFill>
                  <a:srgbClr val="27AE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UN-Prognose 2024: </a:t>
            </a:r>
            <a:pPr indent="0" marL="0">
              <a:buNone/>
            </a:pP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Peak 10,3 Mrd um 2080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Annahme um </a:t>
            </a:r>
            <a:pPr indent="0" marL="0">
              <a:buNone/>
            </a:pPr>
            <a:r>
              <a:rPr lang="en-US" sz="11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+45% </a:t>
            </a:r>
            <a:pPr indent="0" marL="0">
              <a:buNone/>
            </a:pP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zu hoch.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100" dirty="0"/>
          </a:p>
          <a:p>
            <a:pPr indent="0" marL="0">
              <a:buNone/>
            </a:pPr>
            <a:r>
              <a:rPr lang="en-US" sz="11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Geburtenrate: </a:t>
            </a:r>
            <a:pPr indent="0" marL="0">
              <a:buNone/>
            </a:pP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China 1,0 - Korea 0,7 - EU 1,4 - alle unter 2,1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274320" y="6629400"/>
            <a:ext cx="6400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(C) 2026 Proinnova - Thomas Schulten</a:t>
            </a:r>
            <a:endParaRPr lang="en-US" sz="800" dirty="0"/>
          </a:p>
        </p:txBody>
      </p:sp>
      <p:sp>
        <p:nvSpPr>
          <p:cNvPr id="8" name="Text 5"/>
          <p:cNvSpPr/>
          <p:nvPr/>
        </p:nvSpPr>
        <p:spPr>
          <a:xfrm>
            <a:off x="9601200" y="6629400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i="1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 6 / 14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Realitaetscheck: Meeresspiegel - reale NASA-Daten vs IPCC</a:t>
            </a:r>
            <a:endParaRPr lang="en-US" sz="2400" dirty="0"/>
          </a:p>
        </p:txBody>
      </p:sp>
      <p:pic>
        <p:nvPicPr>
          <p:cNvPr id="3" name="Image 0" descr="/home/claude/ipcc/chart_meeresspiegel_202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11247120" cy="41148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457200" y="5303520"/>
            <a:ext cx="3657600" cy="822960"/>
          </a:xfrm>
          <a:prstGeom prst="roundRect">
            <a:avLst>
              <a:gd name="adj" fmla="val 5556"/>
            </a:avLst>
          </a:prstGeom>
          <a:solidFill>
            <a:srgbClr val="F4F7FA"/>
          </a:solidFill>
          <a:ln w="19050">
            <a:solidFill>
              <a:srgbClr val="1E2761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48640" y="5349240"/>
            <a:ext cx="17373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E2761"/>
                </a:solidFill>
              </a:rPr>
              <a:t>11,1 cm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2286000" y="5349240"/>
            <a:ext cx="17373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Anstieg 1993-2024 gesamt</a:t>
            </a:r>
            <a:endParaRPr lang="en-US" sz="1000" dirty="0"/>
          </a:p>
          <a:p>
            <a:pPr indent="0" marL="0">
              <a:buNone/>
            </a:pPr>
            <a:r>
              <a:rPr lang="en-US" sz="900" i="1" dirty="0">
                <a:solidFill>
                  <a:srgbClr val="5D6D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NASA-Altimetrie</a:t>
            </a:r>
            <a:endParaRPr lang="en-US" sz="1000" dirty="0"/>
          </a:p>
        </p:txBody>
      </p:sp>
      <p:sp>
        <p:nvSpPr>
          <p:cNvPr id="7" name="Shape 4"/>
          <p:cNvSpPr/>
          <p:nvPr/>
        </p:nvSpPr>
        <p:spPr>
          <a:xfrm>
            <a:off x="4206240" y="5303520"/>
            <a:ext cx="3657600" cy="822960"/>
          </a:xfrm>
          <a:prstGeom prst="roundRect">
            <a:avLst>
              <a:gd name="adj" fmla="val 5556"/>
            </a:avLst>
          </a:prstGeom>
          <a:solidFill>
            <a:srgbClr val="F4F7FA"/>
          </a:solidFill>
          <a:ln w="19050">
            <a:solidFill>
              <a:srgbClr val="27AE6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297680" y="5349240"/>
            <a:ext cx="17373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27AE60"/>
                </a:solidFill>
              </a:rPr>
              <a:t>0,8 mm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6035040" y="5349240"/>
            <a:ext cx="17373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Anstieg 2025 (La Nina)</a:t>
            </a:r>
            <a:endParaRPr lang="en-US" sz="1000" dirty="0"/>
          </a:p>
          <a:p>
            <a:pPr indent="0" marL="0">
              <a:buNone/>
            </a:pPr>
            <a:r>
              <a:rPr lang="en-US" sz="900" i="1" dirty="0">
                <a:solidFill>
                  <a:srgbClr val="5D6D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fast nichts!</a:t>
            </a:r>
            <a:endParaRPr lang="en-US" sz="1000" dirty="0"/>
          </a:p>
        </p:txBody>
      </p:sp>
      <p:sp>
        <p:nvSpPr>
          <p:cNvPr id="10" name="Shape 7"/>
          <p:cNvSpPr/>
          <p:nvPr/>
        </p:nvSpPr>
        <p:spPr>
          <a:xfrm>
            <a:off x="7955280" y="5303520"/>
            <a:ext cx="3657600" cy="822960"/>
          </a:xfrm>
          <a:prstGeom prst="roundRect">
            <a:avLst>
              <a:gd name="adj" fmla="val 5556"/>
            </a:avLst>
          </a:prstGeom>
          <a:solidFill>
            <a:srgbClr val="F4F7FA"/>
          </a:solidFill>
          <a:ln w="19050">
            <a:solidFill>
              <a:srgbClr val="1E2761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8046720" y="5349240"/>
            <a:ext cx="17373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E2761"/>
                </a:solidFill>
              </a:rPr>
              <a:t>30-60 cm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9784080" y="5349240"/>
            <a:ext cx="17373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Realistische Projektion 2100</a:t>
            </a:r>
            <a:endParaRPr lang="en-US" sz="1000" dirty="0"/>
          </a:p>
          <a:p>
            <a:pPr indent="0" marL="0">
              <a:buNone/>
            </a:pPr>
            <a:r>
              <a:rPr lang="en-US" sz="900" i="1" dirty="0">
                <a:solidFill>
                  <a:srgbClr val="5D6D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passt zu IPCC mittel</a:t>
            </a:r>
            <a:endParaRPr lang="en-US" sz="1000" dirty="0"/>
          </a:p>
        </p:txBody>
      </p:sp>
      <p:sp>
        <p:nvSpPr>
          <p:cNvPr id="13" name="Shape 10"/>
          <p:cNvSpPr/>
          <p:nvPr/>
        </p:nvSpPr>
        <p:spPr>
          <a:xfrm>
            <a:off x="457200" y="6309360"/>
            <a:ext cx="11247120" cy="411480"/>
          </a:xfrm>
          <a:prstGeom prst="rect">
            <a:avLst/>
          </a:prstGeom>
          <a:solidFill>
            <a:srgbClr val="1E2761"/>
          </a:solidFill>
          <a:ln/>
        </p:spPr>
      </p:sp>
      <p:sp>
        <p:nvSpPr>
          <p:cNvPr id="14" name="Text 11"/>
          <p:cNvSpPr/>
          <p:nvPr/>
        </p:nvSpPr>
        <p:spPr>
          <a:xfrm>
            <a:off x="640080" y="6327648"/>
            <a:ext cx="10881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39C1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Bottom Line Meeresspiegel: </a:t>
            </a:r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Reale NASA-Daten passen zu mittleren IPCC-Szenarien (SSP1-2.6, SSP2-4.5), NICHT zum verworfenen Worst-Case SSP5-8.5.</a:t>
            </a:r>
            <a:endParaRPr lang="en-US" sz="1100" dirty="0"/>
          </a:p>
        </p:txBody>
      </p:sp>
      <p:sp>
        <p:nvSpPr>
          <p:cNvPr id="15" name="Text 12"/>
          <p:cNvSpPr/>
          <p:nvPr/>
        </p:nvSpPr>
        <p:spPr>
          <a:xfrm>
            <a:off x="274320" y="6629400"/>
            <a:ext cx="6400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(C) 2026 Proinnova - Thomas Schulten</a:t>
            </a:r>
            <a:endParaRPr lang="en-US" sz="800" dirty="0"/>
          </a:p>
        </p:txBody>
      </p:sp>
      <p:sp>
        <p:nvSpPr>
          <p:cNvPr id="16" name="Text 13"/>
          <p:cNvSpPr/>
          <p:nvPr/>
        </p:nvSpPr>
        <p:spPr>
          <a:xfrm>
            <a:off x="9601200" y="6629400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i="1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 7 / 14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Reality Check: IPCC-Narrativ vs. reale Messdaten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457200" y="1005840"/>
            <a:ext cx="11247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 von 14 pruefbaren Datenpunkten: Realitaet weniger dramatisch als Prognose</a:t>
            </a:r>
            <a:endParaRPr lang="en-US" sz="1400" dirty="0"/>
          </a:p>
        </p:txBody>
      </p:sp>
      <p:pic>
        <p:nvPicPr>
          <p:cNvPr id="4" name="Image 0" descr="/home/claude/ipcc/chart_realitycheck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463040"/>
            <a:ext cx="11247120" cy="475488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457200" y="6309360"/>
            <a:ext cx="11247120" cy="411480"/>
          </a:xfrm>
          <a:prstGeom prst="rect">
            <a:avLst/>
          </a:prstGeom>
          <a:solidFill>
            <a:srgbClr val="1E2761"/>
          </a:solidFill>
          <a:ln/>
        </p:spPr>
      </p:sp>
      <p:sp>
        <p:nvSpPr>
          <p:cNvPr id="6" name="Text 3"/>
          <p:cNvSpPr/>
          <p:nvPr/>
        </p:nvSpPr>
        <p:spPr>
          <a:xfrm>
            <a:off x="640080" y="6327648"/>
            <a:ext cx="10881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39C1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Statistisch auffaellig: </a:t>
            </a:r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Bei reinem Zufall waere die Wahrscheinlichkeit fuer 14:0 in eine Richtung nur 0,006% (1:16.384). Das deutet auf systematischen Uebertreibungs-Bias hin.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274320" y="6629400"/>
            <a:ext cx="6400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(C) 2026 Proinnova - Thomas Schulten</a:t>
            </a:r>
            <a:endParaRPr lang="en-US" sz="800" dirty="0"/>
          </a:p>
        </p:txBody>
      </p:sp>
      <p:sp>
        <p:nvSpPr>
          <p:cNvPr id="8" name="Text 5"/>
          <p:cNvSpPr/>
          <p:nvPr/>
        </p:nvSpPr>
        <p:spPr>
          <a:xfrm>
            <a:off x="9601200" y="6629400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i="1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 8 / 14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Konstruktionsfehler 2: CO2 und Kohle physisch unmoeglich</a:t>
            </a:r>
            <a:endParaRPr lang="en-US" sz="2600" dirty="0"/>
          </a:p>
        </p:txBody>
      </p:sp>
      <p:pic>
        <p:nvPicPr>
          <p:cNvPr id="3" name="Image 0" descr="/home/claude/ipcc/chart_co2_kohl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188720"/>
            <a:ext cx="11247120" cy="438912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457200" y="5760720"/>
            <a:ext cx="11247120" cy="822960"/>
          </a:xfrm>
          <a:prstGeom prst="rect">
            <a:avLst/>
          </a:prstGeom>
          <a:solidFill>
            <a:srgbClr val="F4F7FA"/>
          </a:solidFill>
          <a:ln/>
        </p:spPr>
      </p:sp>
      <p:sp>
        <p:nvSpPr>
          <p:cNvPr id="5" name="Text 2"/>
          <p:cNvSpPr/>
          <p:nvPr/>
        </p:nvSpPr>
        <p:spPr>
          <a:xfrm>
            <a:off x="640080" y="5806440"/>
            <a:ext cx="108813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Ritchie und Dowlatabadi (2017, Energy): </a:t>
            </a:r>
            <a:pPr indent="0" marL="0">
              <a:buNone/>
            </a:pPr>
            <a:r>
              <a:rPr lang="en-US" sz="12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SSP5-8.5 fordert 6-fache Steigerung des Pro-Kopf-Kohleverbrauchs - die globalen Kohlereserven (1.074 Mrd t) reichen physisch nicht aus.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274320" y="6629400"/>
            <a:ext cx="6400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(C) 2026 Proinnova - Thomas Schulten</a:t>
            </a:r>
            <a:endParaRPr lang="en-US" sz="800" dirty="0"/>
          </a:p>
        </p:txBody>
      </p:sp>
      <p:sp>
        <p:nvSpPr>
          <p:cNvPr id="7" name="Text 4"/>
          <p:cNvSpPr/>
          <p:nvPr/>
        </p:nvSpPr>
        <p:spPr>
          <a:xfrm>
            <a:off x="9601200" y="6629400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i="1" dirty="0">
                <a:solidFill>
                  <a:srgbClr val="99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 9 / 14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IPCC-Klimaberichte im Vergleich</dc:title>
  <dc:subject>PptxGenJS Presentation</dc:subject>
  <dc:creator>Thomas Schulten / KIBeratung24</dc:creator>
  <cp:lastModifiedBy>Thomas Schulten / KIBeratung24</cp:lastModifiedBy>
  <cp:revision>1</cp:revision>
  <dcterms:created xsi:type="dcterms:W3CDTF">2026-05-14T10:41:33Z</dcterms:created>
  <dcterms:modified xsi:type="dcterms:W3CDTF">2026-05-14T10:41:33Z</dcterms:modified>
</cp:coreProperties>
</file>